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1"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10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19/07/2019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7/19/2019 8:01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446977" y="1430117"/>
            <a:ext cx="8114189" cy="1631216"/>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000" b="1" dirty="0" smtClean="0">
                <a:solidFill>
                  <a:srgbClr val="000000"/>
                </a:solidFill>
                <a:latin typeface="Arial" charset="0"/>
              </a:rPr>
              <a:t>Anorexia</a:t>
            </a:r>
          </a:p>
          <a:p>
            <a:pPr algn="ctr" fontAlgn="base">
              <a:spcBef>
                <a:spcPct val="50000"/>
              </a:spcBef>
              <a:spcAft>
                <a:spcPct val="0"/>
              </a:spcAft>
            </a:pPr>
            <a:r>
              <a:rPr lang="es-ES" sz="4000" b="1" dirty="0" smtClean="0">
                <a:solidFill>
                  <a:srgbClr val="000000"/>
                </a:solidFill>
                <a:latin typeface="Arial" charset="0"/>
              </a:rPr>
              <a:t>¿</a:t>
            </a:r>
            <a:r>
              <a:rPr lang="es-ES" sz="4000" b="1" dirty="0">
                <a:solidFill>
                  <a:srgbClr val="000000"/>
                </a:solidFill>
                <a:latin typeface="Arial" charset="0"/>
              </a:rPr>
              <a:t>Es para tanto, o no es nada?</a:t>
            </a:r>
            <a:endParaRPr lang="es-ES" sz="4000" dirty="0">
              <a:solidFill>
                <a:srgbClr val="000000"/>
              </a:solidFill>
              <a:latin typeface="Arial" charset="0"/>
            </a:endParaRPr>
          </a:p>
        </p:txBody>
      </p:sp>
      <p:sp>
        <p:nvSpPr>
          <p:cNvPr id="2" name="CuadroTexto 11"/>
          <p:cNvSpPr txBox="1"/>
          <p:nvPr/>
        </p:nvSpPr>
        <p:spPr>
          <a:xfrm>
            <a:off x="560752" y="3894137"/>
            <a:ext cx="7160767"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Pedro Jesús Gorrotxategi </a:t>
            </a:r>
            <a:r>
              <a:rPr lang="es-ES" sz="2400" dirty="0" err="1">
                <a:solidFill>
                  <a:srgbClr val="000000"/>
                </a:solidFill>
                <a:effectLst>
                  <a:outerShdw blurRad="38100" dist="38100" dir="2700000" algn="tl">
                    <a:srgbClr val="C0C0C0"/>
                  </a:outerShdw>
                </a:effectLst>
                <a:latin typeface="Arial" charset="0"/>
                <a:cs typeface="Arial" charset="0"/>
              </a:rPr>
              <a:t>Gorrotxategi</a:t>
            </a:r>
            <a:r>
              <a:rPr lang="es-ES" sz="2400" dirty="0" smtClean="0">
                <a:solidFill>
                  <a:srgbClr val="000000"/>
                </a:solidFill>
                <a:effectLst>
                  <a:outerShdw blurRad="38100" dist="38100" dir="2700000" algn="tl">
                    <a:srgbClr val="C0C0C0"/>
                  </a:outerShdw>
                </a:effectLst>
                <a:latin typeface="Arial" charset="0"/>
                <a:cs typeface="Arial" charset="0"/>
              </a:rPr>
              <a:t>. Pediatra</a:t>
            </a: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Elena </a:t>
            </a:r>
            <a:r>
              <a:rPr lang="es-ES" sz="2400" dirty="0">
                <a:solidFill>
                  <a:srgbClr val="000000"/>
                </a:solidFill>
                <a:effectLst>
                  <a:outerShdw blurRad="38100" dist="38100" dir="2700000" algn="tl">
                    <a:srgbClr val="C0C0C0"/>
                  </a:outerShdw>
                </a:effectLst>
                <a:latin typeface="Arial" charset="0"/>
                <a:cs typeface="Arial" charset="0"/>
              </a:rPr>
              <a:t>García Alonso. </a:t>
            </a:r>
            <a:r>
              <a:rPr lang="es-ES" sz="2400" dirty="0" smtClean="0">
                <a:solidFill>
                  <a:srgbClr val="000000"/>
                </a:solidFill>
                <a:effectLst>
                  <a:outerShdw blurRad="38100" dist="38100" dir="2700000" algn="tl">
                    <a:srgbClr val="C0C0C0"/>
                  </a:outerShdw>
                </a:effectLst>
                <a:latin typeface="Arial" charset="0"/>
                <a:cs typeface="Arial" charset="0"/>
              </a:rPr>
              <a:t>MIR Pediatría.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5549" y="4540833"/>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¿No es para tanto?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461968" y="1665450"/>
            <a:ext cx="7817638" cy="2499146"/>
          </a:xfrm>
        </p:spPr>
        <p:txBody>
          <a:bodyPr/>
          <a:lstStyle/>
          <a:p>
            <a:pPr algn="just"/>
            <a:r>
              <a:rPr lang="es-ES" sz="2800" dirty="0"/>
              <a:t>La adolescencia es una época de grandes cambios y de emociones. </a:t>
            </a:r>
          </a:p>
          <a:p>
            <a:pPr algn="just"/>
            <a:r>
              <a:rPr lang="es-ES" sz="2800" dirty="0"/>
              <a:t>El cuerpo y la mente cambian. No siempre es fácil.  </a:t>
            </a:r>
          </a:p>
          <a:p>
            <a:pPr algn="just"/>
            <a:r>
              <a:rPr lang="es-ES" sz="2800" dirty="0"/>
              <a:t>Es normal y bueno que el adolescente se ocupe de su aspecto físico, lleve una dieta saludable y equilibrada y haga deporte. </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5549" y="4540833"/>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¿Puede ser algo?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431012" y="1372243"/>
            <a:ext cx="8006932" cy="5392245"/>
          </a:xfrm>
        </p:spPr>
        <p:txBody>
          <a:bodyPr/>
          <a:lstStyle/>
          <a:p>
            <a:pPr lvl="0" algn="just"/>
            <a:r>
              <a:rPr lang="es-ES" sz="2400" dirty="0"/>
              <a:t>Se salta comidas. Esconde o almacena comida. </a:t>
            </a:r>
          </a:p>
          <a:p>
            <a:pPr lvl="0" algn="just"/>
            <a:r>
              <a:rPr lang="es-ES" sz="2400" dirty="0"/>
              <a:t>Aparecen manías con la comida.</a:t>
            </a:r>
          </a:p>
          <a:p>
            <a:pPr lvl="0" algn="just"/>
            <a:r>
              <a:rPr lang="es-ES" sz="2400" dirty="0"/>
              <a:t>Puede aumentar del ejercicio, en solitario y de forma compulsiva.</a:t>
            </a:r>
          </a:p>
          <a:p>
            <a:pPr algn="just"/>
            <a:r>
              <a:rPr lang="es-ES" sz="2400" dirty="0"/>
              <a:t>Se oculta el cuerpo con ropa ancha para disimular la pérdida de peso.</a:t>
            </a:r>
          </a:p>
          <a:p>
            <a:pPr algn="just"/>
            <a:r>
              <a:rPr lang="es-ES" sz="2400" dirty="0"/>
              <a:t>Hay una insatisfacción clara con el propio cuerpo, la figura y el peso.</a:t>
            </a:r>
          </a:p>
          <a:p>
            <a:pPr algn="just"/>
            <a:r>
              <a:rPr lang="es-ES" sz="2400" dirty="0"/>
              <a:t>Tendencia al aislamiento y a la falta de </a:t>
            </a:r>
            <a:endParaRPr lang="es-ES" sz="2400" dirty="0" smtClean="0"/>
          </a:p>
          <a:p>
            <a:pPr marL="0" indent="0" algn="just">
              <a:buNone/>
            </a:pPr>
            <a:r>
              <a:rPr lang="es-ES" sz="2400" dirty="0"/>
              <a:t> </a:t>
            </a:r>
            <a:r>
              <a:rPr lang="es-ES" sz="2400" dirty="0" smtClean="0"/>
              <a:t>     </a:t>
            </a:r>
            <a:r>
              <a:rPr lang="es-ES" sz="2400" dirty="0" smtClean="0"/>
              <a:t>interés </a:t>
            </a:r>
            <a:r>
              <a:rPr lang="es-ES" sz="2400" dirty="0"/>
              <a:t>en las relaciones.</a:t>
            </a:r>
          </a:p>
          <a:p>
            <a:endParaRPr lang="es-ES" dirty="0"/>
          </a:p>
          <a:p>
            <a:endParaRPr lang="es-ES" dirty="0"/>
          </a:p>
          <a:p>
            <a:pPr lvl="0"/>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5549" y="4540833"/>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¿Puede ser algo serio?</a:t>
            </a:r>
          </a:p>
        </p:txBody>
      </p:sp>
      <p:sp>
        <p:nvSpPr>
          <p:cNvPr id="3" name="Marcador de contenido 2"/>
          <p:cNvSpPr>
            <a:spLocks noGrp="1"/>
          </p:cNvSpPr>
          <p:nvPr>
            <p:ph idx="1"/>
          </p:nvPr>
        </p:nvSpPr>
        <p:spPr>
          <a:xfrm>
            <a:off x="470176" y="1713817"/>
            <a:ext cx="8382000" cy="2412968"/>
          </a:xfrm>
        </p:spPr>
        <p:txBody>
          <a:bodyPr/>
          <a:lstStyle/>
          <a:p>
            <a:r>
              <a:rPr lang="es-ES" dirty="0"/>
              <a:t>La anorexia es un trastorno que necesita ayuda profesional. </a:t>
            </a:r>
          </a:p>
          <a:p>
            <a:r>
              <a:rPr lang="es-ES" dirty="0"/>
              <a:t>Se asocia con múltiples complicaciones médicas y psicológicas. </a:t>
            </a:r>
          </a:p>
          <a:p>
            <a:r>
              <a:rPr lang="es-ES" dirty="0"/>
              <a:t>La anorexia tiene riesgo de suicidio y de muerte.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5549" y="4540833"/>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1763759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¿Ante la duda?</a:t>
            </a:r>
          </a:p>
        </p:txBody>
      </p:sp>
      <p:sp>
        <p:nvSpPr>
          <p:cNvPr id="3" name="Marcador de contenido 2"/>
          <p:cNvSpPr>
            <a:spLocks noGrp="1"/>
          </p:cNvSpPr>
          <p:nvPr>
            <p:ph idx="1"/>
          </p:nvPr>
        </p:nvSpPr>
        <p:spPr>
          <a:xfrm>
            <a:off x="381000" y="1412875"/>
            <a:ext cx="8382000" cy="3428631"/>
          </a:xfrm>
        </p:spPr>
        <p:txBody>
          <a:bodyPr/>
          <a:lstStyle/>
          <a:p>
            <a:pPr lvl="0" algn="just"/>
            <a:r>
              <a:rPr lang="es-ES" sz="2800" dirty="0"/>
              <a:t>Consulta a tu pediatra si crees que tu preocupación por el peso se está haciendo obsesiva, que cada vez comes menos o te ves gordo o gorda y los amigos no te ven así.</a:t>
            </a:r>
          </a:p>
          <a:p>
            <a:pPr lvl="0" algn="just"/>
            <a:r>
              <a:rPr lang="es-ES" sz="2800" dirty="0"/>
              <a:t>Trataremos de ayudarte.</a:t>
            </a:r>
          </a:p>
          <a:p>
            <a:pPr lvl="0" algn="just"/>
            <a:r>
              <a:rPr lang="es-ES" sz="2800" dirty="0" smtClean="0"/>
              <a:t>Recuerda </a:t>
            </a:r>
            <a:r>
              <a:rPr lang="es-ES" sz="2800" dirty="0"/>
              <a:t>que puede no ser nada, puede ser algo o convertirse en algo serio. </a:t>
            </a:r>
          </a:p>
          <a:p>
            <a:endParaRPr lang="es-E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5549" y="4540833"/>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1175188612"/>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7682</TotalTime>
  <Words>349</Words>
  <Application>Microsoft Office PowerPoint</Application>
  <PresentationFormat>Presentación en pantalla (4:3)</PresentationFormat>
  <Paragraphs>32</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¿No es para tanto?</vt:lpstr>
      <vt:lpstr>¿Puede ser algo? </vt:lpstr>
      <vt:lpstr>¿Puede ser algo serio?</vt:lpstr>
      <vt:lpstr>¿Ante la duda?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23</cp:revision>
  <dcterms:created xsi:type="dcterms:W3CDTF">2016-05-03T15:33:32Z</dcterms:created>
  <dcterms:modified xsi:type="dcterms:W3CDTF">2019-07-19T18:07:26Z</dcterms:modified>
</cp:coreProperties>
</file>